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2485430"/>
            <a:ext cx="4887873" cy="3258622"/>
          </a:xfrm>
          <a:prstGeom prst="rect">
            <a:avLst/>
          </a:prstGeom>
        </p:spPr>
      </p:pic>
      <p:sp>
        <p:nvSpPr>
          <p:cNvPr id="4" name="Text 0"/>
          <p:cNvSpPr/>
          <p:nvPr/>
        </p:nvSpPr>
        <p:spPr>
          <a:xfrm>
            <a:off x="837724" y="1662113"/>
            <a:ext cx="7468553" cy="1943100"/>
          </a:xfrm>
          <a:prstGeom prst="rect">
            <a:avLst/>
          </a:prstGeom>
          <a:noFill/>
          <a:ln/>
        </p:spPr>
        <p:txBody>
          <a:bodyPr wrap="square" lIns="0" tIns="0" rIns="0" bIns="0" rtlCol="0" anchor="t"/>
          <a:lstStyle/>
          <a:p>
            <a:pPr indent="0" marL="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IBM Mission and Vision</a:t>
            </a:r>
            <a:endParaRPr lang="en-US" sz="6100" dirty="0"/>
          </a:p>
        </p:txBody>
      </p:sp>
      <p:sp>
        <p:nvSpPr>
          <p:cNvPr id="5" name="Text 1"/>
          <p:cNvSpPr/>
          <p:nvPr/>
        </p:nvSpPr>
        <p:spPr>
          <a:xfrm>
            <a:off x="837724" y="3964186"/>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As a global technology leader, IBM's mission is to drive innovation and progress through advanced information technology solutions. With a rich history spanning over a century, IBM is committed to shaping the future of business and society through its pioneering products, services, and research initiatives.</a:t>
            </a:r>
            <a:endParaRPr lang="en-US" sz="1850" dirty="0"/>
          </a:p>
        </p:txBody>
      </p:sp>
      <p:sp>
        <p:nvSpPr>
          <p:cNvPr id="6" name="Shape 2"/>
          <p:cNvSpPr/>
          <p:nvPr/>
        </p:nvSpPr>
        <p:spPr>
          <a:xfrm>
            <a:off x="837724" y="6166366"/>
            <a:ext cx="382905" cy="382905"/>
          </a:xfrm>
          <a:prstGeom prst="roundRect">
            <a:avLst>
              <a:gd name="adj" fmla="val 23878209"/>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845344" y="6173986"/>
            <a:ext cx="367665" cy="367665"/>
          </a:xfrm>
          <a:prstGeom prst="rect">
            <a:avLst/>
          </a:prstGeom>
        </p:spPr>
      </p:pic>
      <p:sp>
        <p:nvSpPr>
          <p:cNvPr id="8" name="Text 3"/>
          <p:cNvSpPr/>
          <p:nvPr/>
        </p:nvSpPr>
        <p:spPr>
          <a:xfrm>
            <a:off x="1340287" y="6148507"/>
            <a:ext cx="790813"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A H</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0998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Conclusion and Call to Action</a:t>
            </a:r>
            <a:endParaRPr lang="en-US" sz="4400" dirty="0"/>
          </a:p>
        </p:txBody>
      </p:sp>
      <p:sp>
        <p:nvSpPr>
          <p:cNvPr id="4" name="Text 1"/>
          <p:cNvSpPr/>
          <p:nvPr/>
        </p:nvSpPr>
        <p:spPr>
          <a:xfrm>
            <a:off x="837724" y="3576995"/>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As a technology pioneer with a rich history and a bold vision, IBM is poised to continue shaping the future of business and society. Through its unwavering commitment to innovation, its global reach, and its dedication to sustainable progress, IBM invites you to join its mission and be a part of the transformative journey ahead.</a:t>
            </a:r>
            <a:endParaRPr lang="en-US" sz="1850" dirty="0"/>
          </a:p>
        </p:txBody>
      </p:sp>
      <p:pic>
        <p:nvPicPr>
          <p:cNvPr id="5" name="Image 1" descr="preencoded.png">    </p:cNvPr>
          <p:cNvPicPr>
            <a:picLocks noChangeAspect="1"/>
          </p:cNvPicPr>
          <p:nvPr/>
        </p:nvPicPr>
        <p:blipFill>
          <a:blip r:embed="rId2"/>
          <a:stretch>
            <a:fillRect/>
          </a:stretch>
        </p:blipFill>
        <p:spPr>
          <a:xfrm>
            <a:off x="837724" y="5761315"/>
            <a:ext cx="1634133" cy="6582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83788"/>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About IBM</a:t>
            </a:r>
            <a:endParaRPr lang="en-US" sz="4400" dirty="0"/>
          </a:p>
        </p:txBody>
      </p:sp>
      <p:sp>
        <p:nvSpPr>
          <p:cNvPr id="4" name="Shape 1"/>
          <p:cNvSpPr/>
          <p:nvPr/>
        </p:nvSpPr>
        <p:spPr>
          <a:xfrm>
            <a:off x="837724" y="2115979"/>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2216229"/>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211597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Established in 1911</a:t>
            </a:r>
            <a:endParaRPr lang="en-US" sz="2200" dirty="0"/>
          </a:p>
        </p:txBody>
      </p:sp>
      <p:sp>
        <p:nvSpPr>
          <p:cNvPr id="7" name="Text 4"/>
          <p:cNvSpPr/>
          <p:nvPr/>
        </p:nvSpPr>
        <p:spPr>
          <a:xfrm>
            <a:off x="1615559" y="2611517"/>
            <a:ext cx="2836783" cy="268116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IBM has a long and storied history as one of the original technology giants, founded over a century ago and evolving alongside the rapid advancements in the industry.</a:t>
            </a:r>
            <a:endParaRPr lang="en-US" sz="1850" dirty="0"/>
          </a:p>
        </p:txBody>
      </p:sp>
      <p:sp>
        <p:nvSpPr>
          <p:cNvPr id="8" name="Shape 5"/>
          <p:cNvSpPr/>
          <p:nvPr/>
        </p:nvSpPr>
        <p:spPr>
          <a:xfrm>
            <a:off x="4691658" y="2115979"/>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4859536" y="2216229"/>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5469493" y="211597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Global Presence</a:t>
            </a:r>
            <a:endParaRPr lang="en-US" sz="2200" dirty="0"/>
          </a:p>
        </p:txBody>
      </p:sp>
      <p:sp>
        <p:nvSpPr>
          <p:cNvPr id="11" name="Text 8"/>
          <p:cNvSpPr/>
          <p:nvPr/>
        </p:nvSpPr>
        <p:spPr>
          <a:xfrm>
            <a:off x="5469493" y="2611517"/>
            <a:ext cx="283678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With operations in over 175 countries, IBM has a truly international reach, serving customers across diverse industries and geographies.</a:t>
            </a:r>
            <a:endParaRPr lang="en-US" sz="1850" dirty="0"/>
          </a:p>
        </p:txBody>
      </p:sp>
      <p:sp>
        <p:nvSpPr>
          <p:cNvPr id="12" name="Shape 9"/>
          <p:cNvSpPr/>
          <p:nvPr/>
        </p:nvSpPr>
        <p:spPr>
          <a:xfrm>
            <a:off x="837724" y="5801201"/>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1005602" y="590145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615559" y="580120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Diverse Portfolio</a:t>
            </a:r>
            <a:endParaRPr lang="en-US" sz="2200" dirty="0"/>
          </a:p>
        </p:txBody>
      </p:sp>
      <p:sp>
        <p:nvSpPr>
          <p:cNvPr id="15" name="Text 12"/>
          <p:cNvSpPr/>
          <p:nvPr/>
        </p:nvSpPr>
        <p:spPr>
          <a:xfrm>
            <a:off x="1615559" y="6296739"/>
            <a:ext cx="6690717"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From enterprise software and cloud computing to quantum computing and AI, IBM offers a wide range of innovative products and services to meet the ever-changing needs of its clients.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911191"/>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Mission Statement</a:t>
            </a:r>
            <a:endParaRPr lang="en-US" sz="4400" dirty="0"/>
          </a:p>
        </p:txBody>
      </p:sp>
      <p:sp>
        <p:nvSpPr>
          <p:cNvPr id="3" name="Text 1"/>
          <p:cNvSpPr/>
          <p:nvPr/>
        </p:nvSpPr>
        <p:spPr>
          <a:xfrm>
            <a:off x="837724" y="321349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Driving Innovation</a:t>
            </a:r>
            <a:endParaRPr lang="en-US" sz="2200" dirty="0"/>
          </a:p>
        </p:txBody>
      </p:sp>
      <p:sp>
        <p:nvSpPr>
          <p:cNvPr id="4" name="Text 2"/>
          <p:cNvSpPr/>
          <p:nvPr/>
        </p:nvSpPr>
        <p:spPr>
          <a:xfrm>
            <a:off x="837724" y="3804761"/>
            <a:ext cx="3928586"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IBM's mission is to lead in the invention, development, and manufacture of the industry's most advanced information technologies, including computer systems, software, storage systems, and microelectronics.</a:t>
            </a:r>
            <a:endParaRPr lang="en-US" sz="1850" dirty="0"/>
          </a:p>
        </p:txBody>
      </p:sp>
      <p:sp>
        <p:nvSpPr>
          <p:cNvPr id="5" name="Text 3"/>
          <p:cNvSpPr/>
          <p:nvPr/>
        </p:nvSpPr>
        <p:spPr>
          <a:xfrm>
            <a:off x="5357813" y="3213497"/>
            <a:ext cx="312598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Empowering Businesses</a:t>
            </a:r>
            <a:endParaRPr lang="en-US" sz="2200" dirty="0"/>
          </a:p>
        </p:txBody>
      </p:sp>
      <p:sp>
        <p:nvSpPr>
          <p:cNvPr id="6" name="Text 4"/>
          <p:cNvSpPr/>
          <p:nvPr/>
        </p:nvSpPr>
        <p:spPr>
          <a:xfrm>
            <a:off x="5357813" y="3804761"/>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By providing cutting-edge IT solutions, IBM aims to enable its clients to drive their businesses forward, gaining a competitive edge in their respective markets.</a:t>
            </a:r>
            <a:endParaRPr lang="en-US" sz="1850" dirty="0"/>
          </a:p>
        </p:txBody>
      </p:sp>
      <p:sp>
        <p:nvSpPr>
          <p:cNvPr id="7" name="Text 5"/>
          <p:cNvSpPr/>
          <p:nvPr/>
        </p:nvSpPr>
        <p:spPr>
          <a:xfrm>
            <a:off x="9877901" y="3213497"/>
            <a:ext cx="3039308"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Transforming Industries</a:t>
            </a:r>
            <a:endParaRPr lang="en-US" sz="2200" dirty="0"/>
          </a:p>
        </p:txBody>
      </p:sp>
      <p:sp>
        <p:nvSpPr>
          <p:cNvPr id="8" name="Text 6"/>
          <p:cNvSpPr/>
          <p:nvPr/>
        </p:nvSpPr>
        <p:spPr>
          <a:xfrm>
            <a:off x="9877901" y="3804761"/>
            <a:ext cx="3928586"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IBM's mission is to be a transformative force, leveraging its technological expertise to help organizations and industries navigate the digital landscape and unlock new opportunities for growth.</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021" y="625197"/>
            <a:ext cx="4968478" cy="621030"/>
          </a:xfrm>
          <a:prstGeom prst="rect">
            <a:avLst/>
          </a:prstGeom>
          <a:noFill/>
          <a:ln/>
        </p:spPr>
        <p:txBody>
          <a:bodyPr wrap="none" lIns="0" tIns="0" rIns="0" bIns="0" rtlCol="0" anchor="t"/>
          <a:lstStyle/>
          <a:p>
            <a:pPr indent="0" marL="0">
              <a:lnSpc>
                <a:spcPts val="4850"/>
              </a:lnSpc>
              <a:buNone/>
            </a:pPr>
            <a:r>
              <a:rPr lang="en-US" sz="3900" dirty="0">
                <a:solidFill>
                  <a:srgbClr val="FFFFFF"/>
                </a:solidFill>
                <a:latin typeface="Nunito Semi Bold" pitchFamily="34" charset="0"/>
                <a:ea typeface="Nunito Semi Bold" pitchFamily="34" charset="-122"/>
                <a:cs typeface="Nunito Semi Bold" pitchFamily="34" charset="-120"/>
              </a:rPr>
              <a:t>Vision Statement</a:t>
            </a:r>
            <a:endParaRPr lang="en-US" sz="3900" dirty="0"/>
          </a:p>
        </p:txBody>
      </p:sp>
      <p:sp>
        <p:nvSpPr>
          <p:cNvPr id="4" name="Shape 1"/>
          <p:cNvSpPr/>
          <p:nvPr/>
        </p:nvSpPr>
        <p:spPr>
          <a:xfrm>
            <a:off x="1044297" y="1562933"/>
            <a:ext cx="22860" cy="6041469"/>
          </a:xfrm>
          <a:prstGeom prst="roundRect">
            <a:avLst>
              <a:gd name="adj" fmla="val 1385572"/>
            </a:avLst>
          </a:prstGeom>
          <a:solidFill>
            <a:srgbClr val="FFFFFF">
              <a:alpha val="24000"/>
            </a:srgbClr>
          </a:solidFill>
          <a:ln/>
        </p:spPr>
      </p:sp>
      <p:sp>
        <p:nvSpPr>
          <p:cNvPr id="5" name="Shape 2"/>
          <p:cNvSpPr/>
          <p:nvPr/>
        </p:nvSpPr>
        <p:spPr>
          <a:xfrm>
            <a:off x="1270397" y="2026563"/>
            <a:ext cx="739021" cy="22860"/>
          </a:xfrm>
          <a:prstGeom prst="roundRect">
            <a:avLst>
              <a:gd name="adj" fmla="val 1385572"/>
            </a:avLst>
          </a:prstGeom>
          <a:solidFill>
            <a:srgbClr val="F2B42D"/>
          </a:solidFill>
          <a:ln/>
        </p:spPr>
      </p:sp>
      <p:sp>
        <p:nvSpPr>
          <p:cNvPr id="6" name="Shape 3"/>
          <p:cNvSpPr/>
          <p:nvPr/>
        </p:nvSpPr>
        <p:spPr>
          <a:xfrm>
            <a:off x="818198" y="1800463"/>
            <a:ext cx="475059" cy="475059"/>
          </a:xfrm>
          <a:prstGeom prst="roundRect">
            <a:avLst>
              <a:gd name="adj" fmla="val 66674"/>
            </a:avLst>
          </a:prstGeom>
          <a:solidFill>
            <a:srgbClr val="00002E"/>
          </a:solidFill>
          <a:ln w="22860">
            <a:solidFill>
              <a:srgbClr val="F2B42D"/>
            </a:solidFill>
            <a:prstDash val="solid"/>
          </a:ln>
        </p:spPr>
      </p:sp>
      <p:sp>
        <p:nvSpPr>
          <p:cNvPr id="7" name="Text 4"/>
          <p:cNvSpPr/>
          <p:nvPr/>
        </p:nvSpPr>
        <p:spPr>
          <a:xfrm>
            <a:off x="966311" y="1888927"/>
            <a:ext cx="178832" cy="298133"/>
          </a:xfrm>
          <a:prstGeom prst="rect">
            <a:avLst/>
          </a:prstGeom>
          <a:noFill/>
          <a:ln/>
        </p:spPr>
        <p:txBody>
          <a:bodyPr wrap="none" lIns="0" tIns="0" rIns="0" bIns="0" rtlCol="0" anchor="t"/>
          <a:lstStyle/>
          <a:p>
            <a:pPr algn="ctr" indent="0" marL="0">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1</a:t>
            </a:r>
            <a:endParaRPr lang="en-US" sz="2300" dirty="0"/>
          </a:p>
        </p:txBody>
      </p:sp>
      <p:sp>
        <p:nvSpPr>
          <p:cNvPr id="8" name="Text 5"/>
          <p:cNvSpPr/>
          <p:nvPr/>
        </p:nvSpPr>
        <p:spPr>
          <a:xfrm>
            <a:off x="2217063" y="1774031"/>
            <a:ext cx="2484239" cy="310515"/>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Pioneering Innovation</a:t>
            </a:r>
            <a:endParaRPr lang="en-US" sz="1950" dirty="0"/>
          </a:p>
        </p:txBody>
      </p:sp>
      <p:sp>
        <p:nvSpPr>
          <p:cNvPr id="9" name="Text 6"/>
          <p:cNvSpPr/>
          <p:nvPr/>
        </p:nvSpPr>
        <p:spPr>
          <a:xfrm>
            <a:off x="2217063" y="2211229"/>
            <a:ext cx="6187916" cy="101369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IBM's vision is to be the leading provider of innovative IT solutions that drive businesses forward, shaping the future of technology and transforming industries.</a:t>
            </a:r>
            <a:endParaRPr lang="en-US" sz="1650" dirty="0"/>
          </a:p>
        </p:txBody>
      </p:sp>
      <p:sp>
        <p:nvSpPr>
          <p:cNvPr id="10" name="Shape 7"/>
          <p:cNvSpPr/>
          <p:nvPr/>
        </p:nvSpPr>
        <p:spPr>
          <a:xfrm>
            <a:off x="1270397" y="4110752"/>
            <a:ext cx="739021" cy="22860"/>
          </a:xfrm>
          <a:prstGeom prst="roundRect">
            <a:avLst>
              <a:gd name="adj" fmla="val 1385572"/>
            </a:avLst>
          </a:prstGeom>
          <a:solidFill>
            <a:srgbClr val="D7425E"/>
          </a:solidFill>
          <a:ln/>
        </p:spPr>
      </p:sp>
      <p:sp>
        <p:nvSpPr>
          <p:cNvPr id="11" name="Shape 8"/>
          <p:cNvSpPr/>
          <p:nvPr/>
        </p:nvSpPr>
        <p:spPr>
          <a:xfrm>
            <a:off x="818198" y="3884652"/>
            <a:ext cx="475059" cy="475059"/>
          </a:xfrm>
          <a:prstGeom prst="roundRect">
            <a:avLst>
              <a:gd name="adj" fmla="val 66674"/>
            </a:avLst>
          </a:prstGeom>
          <a:solidFill>
            <a:srgbClr val="00002E"/>
          </a:solidFill>
          <a:ln w="22860">
            <a:solidFill>
              <a:srgbClr val="D7425E"/>
            </a:solidFill>
            <a:prstDash val="solid"/>
          </a:ln>
        </p:spPr>
      </p:sp>
      <p:sp>
        <p:nvSpPr>
          <p:cNvPr id="12" name="Text 9"/>
          <p:cNvSpPr/>
          <p:nvPr/>
        </p:nvSpPr>
        <p:spPr>
          <a:xfrm>
            <a:off x="966311" y="3973116"/>
            <a:ext cx="178832" cy="298133"/>
          </a:xfrm>
          <a:prstGeom prst="rect">
            <a:avLst/>
          </a:prstGeom>
          <a:noFill/>
          <a:ln/>
        </p:spPr>
        <p:txBody>
          <a:bodyPr wrap="none" lIns="0" tIns="0" rIns="0" bIns="0" rtlCol="0" anchor="t"/>
          <a:lstStyle/>
          <a:p>
            <a:pPr algn="ctr" indent="0" marL="0">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2</a:t>
            </a:r>
            <a:endParaRPr lang="en-US" sz="2300" dirty="0"/>
          </a:p>
        </p:txBody>
      </p:sp>
      <p:sp>
        <p:nvSpPr>
          <p:cNvPr id="13" name="Text 10"/>
          <p:cNvSpPr/>
          <p:nvPr/>
        </p:nvSpPr>
        <p:spPr>
          <a:xfrm>
            <a:off x="2217063" y="3858220"/>
            <a:ext cx="3603784" cy="310515"/>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Enabling Digital Transformation</a:t>
            </a:r>
            <a:endParaRPr lang="en-US" sz="1950" dirty="0"/>
          </a:p>
        </p:txBody>
      </p:sp>
      <p:sp>
        <p:nvSpPr>
          <p:cNvPr id="14" name="Text 11"/>
          <p:cNvSpPr/>
          <p:nvPr/>
        </p:nvSpPr>
        <p:spPr>
          <a:xfrm>
            <a:off x="2217063" y="4295418"/>
            <a:ext cx="6187916" cy="101369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By leveraging its expertise in areas like cloud computing, AI, and quantum technology, IBM aims to empower its clients to navigate the digital landscape and unlock new avenues for growth.</a:t>
            </a:r>
            <a:endParaRPr lang="en-US" sz="1650" dirty="0"/>
          </a:p>
        </p:txBody>
      </p:sp>
      <p:sp>
        <p:nvSpPr>
          <p:cNvPr id="15" name="Shape 12"/>
          <p:cNvSpPr/>
          <p:nvPr/>
        </p:nvSpPr>
        <p:spPr>
          <a:xfrm>
            <a:off x="1270397" y="6194941"/>
            <a:ext cx="739021" cy="22860"/>
          </a:xfrm>
          <a:prstGeom prst="roundRect">
            <a:avLst>
              <a:gd name="adj" fmla="val 1385572"/>
            </a:avLst>
          </a:prstGeom>
          <a:solidFill>
            <a:srgbClr val="DD785E"/>
          </a:solidFill>
          <a:ln/>
        </p:spPr>
      </p:sp>
      <p:sp>
        <p:nvSpPr>
          <p:cNvPr id="16" name="Shape 13"/>
          <p:cNvSpPr/>
          <p:nvPr/>
        </p:nvSpPr>
        <p:spPr>
          <a:xfrm>
            <a:off x="818198" y="5968841"/>
            <a:ext cx="475059" cy="475059"/>
          </a:xfrm>
          <a:prstGeom prst="roundRect">
            <a:avLst>
              <a:gd name="adj" fmla="val 66674"/>
            </a:avLst>
          </a:prstGeom>
          <a:solidFill>
            <a:srgbClr val="00002E"/>
          </a:solidFill>
          <a:ln w="22860">
            <a:solidFill>
              <a:srgbClr val="DD785E"/>
            </a:solidFill>
            <a:prstDash val="solid"/>
          </a:ln>
        </p:spPr>
      </p:sp>
      <p:sp>
        <p:nvSpPr>
          <p:cNvPr id="17" name="Text 14"/>
          <p:cNvSpPr/>
          <p:nvPr/>
        </p:nvSpPr>
        <p:spPr>
          <a:xfrm>
            <a:off x="966311" y="6057305"/>
            <a:ext cx="178832" cy="298133"/>
          </a:xfrm>
          <a:prstGeom prst="rect">
            <a:avLst/>
          </a:prstGeom>
          <a:noFill/>
          <a:ln/>
        </p:spPr>
        <p:txBody>
          <a:bodyPr wrap="none" lIns="0" tIns="0" rIns="0" bIns="0" rtlCol="0" anchor="t"/>
          <a:lstStyle/>
          <a:p>
            <a:pPr algn="ctr" indent="0" marL="0">
              <a:lnSpc>
                <a:spcPts val="2300"/>
              </a:lnSpc>
              <a:buNone/>
            </a:pPr>
            <a:r>
              <a:rPr lang="en-US" sz="2300" dirty="0">
                <a:solidFill>
                  <a:srgbClr val="FFFFFF"/>
                </a:solidFill>
                <a:latin typeface="Nunito Semi Bold" pitchFamily="34" charset="0"/>
                <a:ea typeface="Nunito Semi Bold" pitchFamily="34" charset="-122"/>
                <a:cs typeface="Nunito Semi Bold" pitchFamily="34" charset="-120"/>
              </a:rPr>
              <a:t>3</a:t>
            </a:r>
            <a:endParaRPr lang="en-US" sz="2300" dirty="0"/>
          </a:p>
        </p:txBody>
      </p:sp>
      <p:sp>
        <p:nvSpPr>
          <p:cNvPr id="18" name="Text 15"/>
          <p:cNvSpPr/>
          <p:nvPr/>
        </p:nvSpPr>
        <p:spPr>
          <a:xfrm>
            <a:off x="2217063" y="5942409"/>
            <a:ext cx="2484239" cy="310515"/>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Improving Lives</a:t>
            </a:r>
            <a:endParaRPr lang="en-US" sz="1950" dirty="0"/>
          </a:p>
        </p:txBody>
      </p:sp>
      <p:sp>
        <p:nvSpPr>
          <p:cNvPr id="19" name="Text 16"/>
          <p:cNvSpPr/>
          <p:nvPr/>
        </p:nvSpPr>
        <p:spPr>
          <a:xfrm>
            <a:off x="2217063" y="6379607"/>
            <a:ext cx="6187916" cy="101369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Ultimately, IBM's vision is to use its technological prowess to positively impact the lives of people around the world, driving progress and improving the human condition.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4349" y="613291"/>
            <a:ext cx="4961334" cy="620078"/>
          </a:xfrm>
          <a:prstGeom prst="rect">
            <a:avLst/>
          </a:prstGeom>
          <a:noFill/>
          <a:ln/>
        </p:spPr>
        <p:txBody>
          <a:bodyPr wrap="none" lIns="0" tIns="0" rIns="0" bIns="0" rtlCol="0" anchor="t"/>
          <a:lstStyle/>
          <a:p>
            <a:pPr indent="0" marL="0">
              <a:lnSpc>
                <a:spcPts val="4850"/>
              </a:lnSpc>
              <a:buNone/>
            </a:pPr>
            <a:r>
              <a:rPr lang="en-US" sz="3900" dirty="0">
                <a:solidFill>
                  <a:srgbClr val="FFFFFF"/>
                </a:solidFill>
                <a:latin typeface="Nunito Semi Bold" pitchFamily="34" charset="0"/>
                <a:ea typeface="Nunito Semi Bold" pitchFamily="34" charset="-122"/>
                <a:cs typeface="Nunito Semi Bold" pitchFamily="34" charset="-120"/>
              </a:rPr>
              <a:t>Core Values</a:t>
            </a:r>
            <a:endParaRPr lang="en-US" sz="3900" dirty="0"/>
          </a:p>
        </p:txBody>
      </p:sp>
      <p:sp>
        <p:nvSpPr>
          <p:cNvPr id="4" name="Shape 1"/>
          <p:cNvSpPr/>
          <p:nvPr/>
        </p:nvSpPr>
        <p:spPr>
          <a:xfrm>
            <a:off x="6224349" y="1549598"/>
            <a:ext cx="3728680" cy="2927866"/>
          </a:xfrm>
          <a:prstGeom prst="roundRect">
            <a:avLst>
              <a:gd name="adj" fmla="val 10803"/>
            </a:avLst>
          </a:prstGeom>
          <a:solidFill>
            <a:srgbClr val="00002E"/>
          </a:solidFill>
          <a:ln w="22860">
            <a:solidFill>
              <a:srgbClr val="F2B42D"/>
            </a:solidFill>
            <a:prstDash val="solid"/>
          </a:ln>
        </p:spPr>
      </p:sp>
      <p:sp>
        <p:nvSpPr>
          <p:cNvPr id="5" name="Text 2"/>
          <p:cNvSpPr/>
          <p:nvPr/>
        </p:nvSpPr>
        <p:spPr>
          <a:xfrm>
            <a:off x="6458069" y="1783318"/>
            <a:ext cx="2480667" cy="310158"/>
          </a:xfrm>
          <a:prstGeom prst="rect">
            <a:avLst/>
          </a:prstGeom>
          <a:noFill/>
          <a:ln/>
        </p:spPr>
        <p:txBody>
          <a:bodyPr wrap="none" lIns="0" tIns="0" rIns="0" bIns="0" rtlCol="0" anchor="t"/>
          <a:lstStyle/>
          <a:p>
            <a:pPr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Innovation</a:t>
            </a:r>
            <a:endParaRPr lang="en-US" sz="1950" dirty="0"/>
          </a:p>
        </p:txBody>
      </p:sp>
      <p:sp>
        <p:nvSpPr>
          <p:cNvPr id="6" name="Text 3"/>
          <p:cNvSpPr/>
          <p:nvPr/>
        </p:nvSpPr>
        <p:spPr>
          <a:xfrm>
            <a:off x="6458069" y="2219920"/>
            <a:ext cx="3261241" cy="1686520"/>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IBM is dedicated to fostering a culture of creativity and continuous improvement, constantly seeking new ways to push the boundaries of technology and drive progress.</a:t>
            </a:r>
            <a:endParaRPr lang="en-US" sz="1650" dirty="0"/>
          </a:p>
        </p:txBody>
      </p:sp>
      <p:sp>
        <p:nvSpPr>
          <p:cNvPr id="7" name="Shape 4"/>
          <p:cNvSpPr/>
          <p:nvPr/>
        </p:nvSpPr>
        <p:spPr>
          <a:xfrm>
            <a:off x="10163889" y="1549598"/>
            <a:ext cx="3728680" cy="2927866"/>
          </a:xfrm>
          <a:prstGeom prst="roundRect">
            <a:avLst>
              <a:gd name="adj" fmla="val 10803"/>
            </a:avLst>
          </a:prstGeom>
          <a:solidFill>
            <a:srgbClr val="00002E"/>
          </a:solidFill>
          <a:ln w="22860">
            <a:solidFill>
              <a:srgbClr val="D7425E"/>
            </a:solidFill>
            <a:prstDash val="solid"/>
          </a:ln>
        </p:spPr>
      </p:sp>
      <p:sp>
        <p:nvSpPr>
          <p:cNvPr id="8" name="Text 5"/>
          <p:cNvSpPr/>
          <p:nvPr/>
        </p:nvSpPr>
        <p:spPr>
          <a:xfrm>
            <a:off x="10397609" y="1783318"/>
            <a:ext cx="2480667" cy="310158"/>
          </a:xfrm>
          <a:prstGeom prst="rect">
            <a:avLst/>
          </a:prstGeom>
          <a:noFill/>
          <a:ln/>
        </p:spPr>
        <p:txBody>
          <a:bodyPr wrap="none" lIns="0" tIns="0" rIns="0" bIns="0" rtlCol="0" anchor="t"/>
          <a:lstStyle/>
          <a:p>
            <a:pPr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Integrity</a:t>
            </a:r>
            <a:endParaRPr lang="en-US" sz="1950" dirty="0"/>
          </a:p>
        </p:txBody>
      </p:sp>
      <p:sp>
        <p:nvSpPr>
          <p:cNvPr id="9" name="Text 6"/>
          <p:cNvSpPr/>
          <p:nvPr/>
        </p:nvSpPr>
        <p:spPr>
          <a:xfrm>
            <a:off x="10397609" y="2219920"/>
            <a:ext cx="3261241" cy="2023824"/>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Honesty, ethical conduct, and a commitment to social responsibility are at the heart of IBM's values, guiding its actions and interactions with clients, partners, and the global community.</a:t>
            </a:r>
            <a:endParaRPr lang="en-US" sz="1650" dirty="0"/>
          </a:p>
        </p:txBody>
      </p:sp>
      <p:sp>
        <p:nvSpPr>
          <p:cNvPr id="10" name="Shape 7"/>
          <p:cNvSpPr/>
          <p:nvPr/>
        </p:nvSpPr>
        <p:spPr>
          <a:xfrm>
            <a:off x="6224349" y="4688324"/>
            <a:ext cx="3728680" cy="2927866"/>
          </a:xfrm>
          <a:prstGeom prst="roundRect">
            <a:avLst>
              <a:gd name="adj" fmla="val 10803"/>
            </a:avLst>
          </a:prstGeom>
          <a:solidFill>
            <a:srgbClr val="00002E"/>
          </a:solidFill>
          <a:ln w="22860">
            <a:solidFill>
              <a:srgbClr val="DD785E"/>
            </a:solidFill>
            <a:prstDash val="solid"/>
          </a:ln>
        </p:spPr>
      </p:sp>
      <p:sp>
        <p:nvSpPr>
          <p:cNvPr id="11" name="Text 8"/>
          <p:cNvSpPr/>
          <p:nvPr/>
        </p:nvSpPr>
        <p:spPr>
          <a:xfrm>
            <a:off x="6458069" y="4922044"/>
            <a:ext cx="2480667" cy="310158"/>
          </a:xfrm>
          <a:prstGeom prst="rect">
            <a:avLst/>
          </a:prstGeom>
          <a:noFill/>
          <a:ln/>
        </p:spPr>
        <p:txBody>
          <a:bodyPr wrap="none" lIns="0" tIns="0" rIns="0" bIns="0" rtlCol="0" anchor="t"/>
          <a:lstStyle/>
          <a:p>
            <a:pPr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Dedication</a:t>
            </a:r>
            <a:endParaRPr lang="en-US" sz="1950" dirty="0"/>
          </a:p>
        </p:txBody>
      </p:sp>
      <p:sp>
        <p:nvSpPr>
          <p:cNvPr id="12" name="Text 9"/>
          <p:cNvSpPr/>
          <p:nvPr/>
        </p:nvSpPr>
        <p:spPr>
          <a:xfrm>
            <a:off x="6458069" y="5358646"/>
            <a:ext cx="3261241" cy="1686520"/>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IBM's employees are passionate about their work and strive for excellence, driven by a deep sense of purpose and a desire to make a lasting impact on the world.</a:t>
            </a:r>
            <a:endParaRPr lang="en-US" sz="1650" dirty="0"/>
          </a:p>
        </p:txBody>
      </p:sp>
      <p:sp>
        <p:nvSpPr>
          <p:cNvPr id="13" name="Shape 10"/>
          <p:cNvSpPr/>
          <p:nvPr/>
        </p:nvSpPr>
        <p:spPr>
          <a:xfrm>
            <a:off x="10163889" y="4688324"/>
            <a:ext cx="3728680" cy="2927866"/>
          </a:xfrm>
          <a:prstGeom prst="roundRect">
            <a:avLst>
              <a:gd name="adj" fmla="val 10803"/>
            </a:avLst>
          </a:prstGeom>
          <a:solidFill>
            <a:srgbClr val="00002E"/>
          </a:solidFill>
          <a:ln w="22860">
            <a:solidFill>
              <a:srgbClr val="48A8E2"/>
            </a:solidFill>
            <a:prstDash val="solid"/>
          </a:ln>
        </p:spPr>
      </p:sp>
      <p:sp>
        <p:nvSpPr>
          <p:cNvPr id="14" name="Text 11"/>
          <p:cNvSpPr/>
          <p:nvPr/>
        </p:nvSpPr>
        <p:spPr>
          <a:xfrm>
            <a:off x="10397609" y="4922044"/>
            <a:ext cx="2480667" cy="310158"/>
          </a:xfrm>
          <a:prstGeom prst="rect">
            <a:avLst/>
          </a:prstGeom>
          <a:noFill/>
          <a:ln/>
        </p:spPr>
        <p:txBody>
          <a:bodyPr wrap="none" lIns="0" tIns="0" rIns="0" bIns="0" rtlCol="0" anchor="t"/>
          <a:lstStyle/>
          <a:p>
            <a:pPr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Collaboration</a:t>
            </a:r>
            <a:endParaRPr lang="en-US" sz="1950" dirty="0"/>
          </a:p>
        </p:txBody>
      </p:sp>
      <p:sp>
        <p:nvSpPr>
          <p:cNvPr id="15" name="Text 12"/>
          <p:cNvSpPr/>
          <p:nvPr/>
        </p:nvSpPr>
        <p:spPr>
          <a:xfrm>
            <a:off x="10397609" y="5358646"/>
            <a:ext cx="3261241" cy="2023824"/>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Fostering a spirit of teamwork and cooperation, IBM believes in the power of diverse perspectives and the synergy that can be achieved through effective partnership and communication.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1130" y="1000720"/>
            <a:ext cx="7017068" cy="583763"/>
          </a:xfrm>
          <a:prstGeom prst="rect">
            <a:avLst/>
          </a:prstGeom>
          <a:noFill/>
          <a:ln/>
        </p:spPr>
        <p:txBody>
          <a:bodyPr wrap="none" lIns="0" tIns="0" rIns="0" bIns="0" rtlCol="0" anchor="t"/>
          <a:lstStyle/>
          <a:p>
            <a:pPr indent="0" marL="0">
              <a:lnSpc>
                <a:spcPts val="4550"/>
              </a:lnSpc>
              <a:buNone/>
            </a:pPr>
            <a:r>
              <a:rPr lang="en-US" sz="3650" dirty="0">
                <a:solidFill>
                  <a:srgbClr val="FFFFFF"/>
                </a:solidFill>
                <a:latin typeface="Nunito Semi Bold" pitchFamily="34" charset="0"/>
                <a:ea typeface="Nunito Semi Bold" pitchFamily="34" charset="-122"/>
                <a:cs typeface="Nunito Semi Bold" pitchFamily="34" charset="-120"/>
              </a:rPr>
              <a:t>Innovative Products and Services</a:t>
            </a:r>
            <a:endParaRPr lang="en-US" sz="3650" dirty="0"/>
          </a:p>
        </p:txBody>
      </p:sp>
      <p:pic>
        <p:nvPicPr>
          <p:cNvPr id="4" name="Image 1" descr="preencoded.png">    </p:cNvPr>
          <p:cNvPicPr>
            <a:picLocks noChangeAspect="1"/>
          </p:cNvPicPr>
          <p:nvPr/>
        </p:nvPicPr>
        <p:blipFill>
          <a:blip r:embed="rId2"/>
          <a:stretch>
            <a:fillRect/>
          </a:stretch>
        </p:blipFill>
        <p:spPr>
          <a:xfrm>
            <a:off x="6181130" y="1882140"/>
            <a:ext cx="496133" cy="496133"/>
          </a:xfrm>
          <a:prstGeom prst="rect">
            <a:avLst/>
          </a:prstGeom>
        </p:spPr>
      </p:pic>
      <p:sp>
        <p:nvSpPr>
          <p:cNvPr id="5" name="Text 1"/>
          <p:cNvSpPr/>
          <p:nvPr/>
        </p:nvSpPr>
        <p:spPr>
          <a:xfrm>
            <a:off x="6181130" y="2576751"/>
            <a:ext cx="2335173" cy="291822"/>
          </a:xfrm>
          <a:prstGeom prst="rect">
            <a:avLst/>
          </a:prstGeom>
          <a:noFill/>
          <a:ln/>
        </p:spPr>
        <p:txBody>
          <a:bodyPr wrap="none" lIns="0" tIns="0" rIns="0" bIns="0" rtlCol="0" anchor="t"/>
          <a:lstStyle/>
          <a:p>
            <a:pPr algn="l" indent="0" marL="0">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Cloud Computing</a:t>
            </a:r>
            <a:endParaRPr lang="en-US" sz="1800" dirty="0"/>
          </a:p>
        </p:txBody>
      </p:sp>
      <p:sp>
        <p:nvSpPr>
          <p:cNvPr id="6" name="Text 2"/>
          <p:cNvSpPr/>
          <p:nvPr/>
        </p:nvSpPr>
        <p:spPr>
          <a:xfrm>
            <a:off x="6181130" y="2987635"/>
            <a:ext cx="3728442"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IBM's advanced cloud solutions empower businesses to scale their operations, optimize their infrastructure, and unlock new opportunities for innovation.</a:t>
            </a:r>
            <a:endParaRPr lang="en-US" sz="1550" dirty="0"/>
          </a:p>
        </p:txBody>
      </p:sp>
      <p:pic>
        <p:nvPicPr>
          <p:cNvPr id="7" name="Image 2" descr="preencoded.png">    </p:cNvPr>
          <p:cNvPicPr>
            <a:picLocks noChangeAspect="1"/>
          </p:cNvPicPr>
          <p:nvPr/>
        </p:nvPicPr>
        <p:blipFill>
          <a:blip r:embed="rId3"/>
          <a:stretch>
            <a:fillRect/>
          </a:stretch>
        </p:blipFill>
        <p:spPr>
          <a:xfrm>
            <a:off x="10207228" y="1882140"/>
            <a:ext cx="496133" cy="496133"/>
          </a:xfrm>
          <a:prstGeom prst="rect">
            <a:avLst/>
          </a:prstGeom>
        </p:spPr>
      </p:pic>
      <p:sp>
        <p:nvSpPr>
          <p:cNvPr id="8" name="Text 3"/>
          <p:cNvSpPr/>
          <p:nvPr/>
        </p:nvSpPr>
        <p:spPr>
          <a:xfrm>
            <a:off x="10207228" y="2576751"/>
            <a:ext cx="2335173" cy="291822"/>
          </a:xfrm>
          <a:prstGeom prst="rect">
            <a:avLst/>
          </a:prstGeom>
          <a:noFill/>
          <a:ln/>
        </p:spPr>
        <p:txBody>
          <a:bodyPr wrap="none" lIns="0" tIns="0" rIns="0" bIns="0" rtlCol="0" anchor="t"/>
          <a:lstStyle/>
          <a:p>
            <a:pPr algn="l" indent="0" marL="0">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Artificial Intelligence</a:t>
            </a:r>
            <a:endParaRPr lang="en-US" sz="1800" dirty="0"/>
          </a:p>
        </p:txBody>
      </p:sp>
      <p:sp>
        <p:nvSpPr>
          <p:cNvPr id="9" name="Text 4"/>
          <p:cNvSpPr/>
          <p:nvPr/>
        </p:nvSpPr>
        <p:spPr>
          <a:xfrm>
            <a:off x="10207228" y="2987635"/>
            <a:ext cx="3728442"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IBM's AI and machine learning capabilities enable organizations to make data-driven decisions, automate processes, and gain deeper insights into their operations.</a:t>
            </a:r>
            <a:endParaRPr lang="en-US" sz="1550" dirty="0"/>
          </a:p>
        </p:txBody>
      </p:sp>
      <p:pic>
        <p:nvPicPr>
          <p:cNvPr id="10" name="Image 3" descr="preencoded.png">    </p:cNvPr>
          <p:cNvPicPr>
            <a:picLocks noChangeAspect="1"/>
          </p:cNvPicPr>
          <p:nvPr/>
        </p:nvPicPr>
        <p:blipFill>
          <a:blip r:embed="rId4"/>
          <a:stretch>
            <a:fillRect/>
          </a:stretch>
        </p:blipFill>
        <p:spPr>
          <a:xfrm>
            <a:off x="6181130" y="4853226"/>
            <a:ext cx="496133" cy="496133"/>
          </a:xfrm>
          <a:prstGeom prst="rect">
            <a:avLst/>
          </a:prstGeom>
        </p:spPr>
      </p:pic>
      <p:sp>
        <p:nvSpPr>
          <p:cNvPr id="11" name="Text 5"/>
          <p:cNvSpPr/>
          <p:nvPr/>
        </p:nvSpPr>
        <p:spPr>
          <a:xfrm>
            <a:off x="6181130" y="5547836"/>
            <a:ext cx="2335173" cy="291822"/>
          </a:xfrm>
          <a:prstGeom prst="rect">
            <a:avLst/>
          </a:prstGeom>
          <a:noFill/>
          <a:ln/>
        </p:spPr>
        <p:txBody>
          <a:bodyPr wrap="none" lIns="0" tIns="0" rIns="0" bIns="0" rtlCol="0" anchor="t"/>
          <a:lstStyle/>
          <a:p>
            <a:pPr algn="l" indent="0" marL="0">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Quantum Computing</a:t>
            </a:r>
            <a:endParaRPr lang="en-US" sz="1800" dirty="0"/>
          </a:p>
        </p:txBody>
      </p:sp>
      <p:sp>
        <p:nvSpPr>
          <p:cNvPr id="12" name="Text 6"/>
          <p:cNvSpPr/>
          <p:nvPr/>
        </p:nvSpPr>
        <p:spPr>
          <a:xfrm>
            <a:off x="6181130" y="5958721"/>
            <a:ext cx="3728442"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As a pioneer in quantum technology, IBM is at the forefront of developing revolutionary computing solutions that will unlock unprecedented computational power.</a:t>
            </a:r>
            <a:endParaRPr lang="en-US" sz="1550" dirty="0"/>
          </a:p>
        </p:txBody>
      </p:sp>
      <p:pic>
        <p:nvPicPr>
          <p:cNvPr id="13" name="Image 4" descr="preencoded.png">    </p:cNvPr>
          <p:cNvPicPr>
            <a:picLocks noChangeAspect="1"/>
          </p:cNvPicPr>
          <p:nvPr/>
        </p:nvPicPr>
        <p:blipFill>
          <a:blip r:embed="rId5"/>
          <a:stretch>
            <a:fillRect/>
          </a:stretch>
        </p:blipFill>
        <p:spPr>
          <a:xfrm>
            <a:off x="10207228" y="4853226"/>
            <a:ext cx="496133" cy="496133"/>
          </a:xfrm>
          <a:prstGeom prst="rect">
            <a:avLst/>
          </a:prstGeom>
        </p:spPr>
      </p:pic>
      <p:sp>
        <p:nvSpPr>
          <p:cNvPr id="14" name="Text 7"/>
          <p:cNvSpPr/>
          <p:nvPr/>
        </p:nvSpPr>
        <p:spPr>
          <a:xfrm>
            <a:off x="10207228" y="5547836"/>
            <a:ext cx="2335173" cy="291822"/>
          </a:xfrm>
          <a:prstGeom prst="rect">
            <a:avLst/>
          </a:prstGeom>
          <a:noFill/>
          <a:ln/>
        </p:spPr>
        <p:txBody>
          <a:bodyPr wrap="none" lIns="0" tIns="0" rIns="0" bIns="0" rtlCol="0" anchor="t"/>
          <a:lstStyle/>
          <a:p>
            <a:pPr algn="l" indent="0" marL="0">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Blockchain</a:t>
            </a:r>
            <a:endParaRPr lang="en-US" sz="1800" dirty="0"/>
          </a:p>
        </p:txBody>
      </p:sp>
      <p:sp>
        <p:nvSpPr>
          <p:cNvPr id="15" name="Text 8"/>
          <p:cNvSpPr/>
          <p:nvPr/>
        </p:nvSpPr>
        <p:spPr>
          <a:xfrm>
            <a:off x="10207228" y="5958721"/>
            <a:ext cx="3728442"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IBM's blockchain platforms help businesses enhance security, transparency, and efficiency in their transactions and supply chain operations.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6996"/>
          </a:xfrm>
          <a:prstGeom prst="rect">
            <a:avLst/>
          </a:prstGeom>
        </p:spPr>
      </p:pic>
      <p:pic>
        <p:nvPicPr>
          <p:cNvPr id="3" name="Image 1" descr="preencoded.png">    </p:cNvPr>
          <p:cNvPicPr>
            <a:picLocks noChangeAspect="1"/>
          </p:cNvPicPr>
          <p:nvPr/>
        </p:nvPicPr>
        <p:blipFill>
          <a:blip r:embed="rId2"/>
          <a:stretch>
            <a:fillRect/>
          </a:stretch>
        </p:blipFill>
        <p:spPr>
          <a:xfrm>
            <a:off x="5161478" y="263604"/>
            <a:ext cx="4307443" cy="2109787"/>
          </a:xfrm>
          <a:prstGeom prst="rect">
            <a:avLst/>
          </a:prstGeom>
        </p:spPr>
      </p:pic>
      <p:sp>
        <p:nvSpPr>
          <p:cNvPr id="4" name="Text 0"/>
          <p:cNvSpPr/>
          <p:nvPr/>
        </p:nvSpPr>
        <p:spPr>
          <a:xfrm>
            <a:off x="738307" y="3217069"/>
            <a:ext cx="5659279" cy="620435"/>
          </a:xfrm>
          <a:prstGeom prst="rect">
            <a:avLst/>
          </a:prstGeom>
          <a:noFill/>
          <a:ln/>
        </p:spPr>
        <p:txBody>
          <a:bodyPr wrap="none" lIns="0" tIns="0" rIns="0" bIns="0" rtlCol="0" anchor="t"/>
          <a:lstStyle/>
          <a:p>
            <a:pPr indent="0" marL="0">
              <a:lnSpc>
                <a:spcPts val="4850"/>
              </a:lnSpc>
              <a:buNone/>
            </a:pPr>
            <a:r>
              <a:rPr lang="en-US" sz="3900" dirty="0">
                <a:solidFill>
                  <a:srgbClr val="FFFFFF"/>
                </a:solidFill>
                <a:latin typeface="Nunito Semi Bold" pitchFamily="34" charset="0"/>
                <a:ea typeface="Nunito Semi Bold" pitchFamily="34" charset="-122"/>
                <a:cs typeface="Nunito Semi Bold" pitchFamily="34" charset="-120"/>
              </a:rPr>
              <a:t>Global Reach and Impact</a:t>
            </a:r>
            <a:endParaRPr lang="en-US" sz="3900" dirty="0"/>
          </a:p>
        </p:txBody>
      </p:sp>
      <p:pic>
        <p:nvPicPr>
          <p:cNvPr id="5" name="Image 2" descr="preencoded.png">    </p:cNvPr>
          <p:cNvPicPr>
            <a:picLocks noChangeAspect="1"/>
          </p:cNvPicPr>
          <p:nvPr/>
        </p:nvPicPr>
        <p:blipFill>
          <a:blip r:embed="rId3"/>
          <a:stretch>
            <a:fillRect/>
          </a:stretch>
        </p:blipFill>
        <p:spPr>
          <a:xfrm>
            <a:off x="738307" y="4153853"/>
            <a:ext cx="4384596" cy="843796"/>
          </a:xfrm>
          <a:prstGeom prst="rect">
            <a:avLst/>
          </a:prstGeom>
        </p:spPr>
      </p:pic>
      <p:sp>
        <p:nvSpPr>
          <p:cNvPr id="6" name="Text 1"/>
          <p:cNvSpPr/>
          <p:nvPr/>
        </p:nvSpPr>
        <p:spPr>
          <a:xfrm>
            <a:off x="949166" y="5313998"/>
            <a:ext cx="2481858" cy="310277"/>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Worldwide Presence</a:t>
            </a:r>
            <a:endParaRPr lang="en-US" sz="1950" dirty="0"/>
          </a:p>
        </p:txBody>
      </p:sp>
      <p:sp>
        <p:nvSpPr>
          <p:cNvPr id="7" name="Text 2"/>
          <p:cNvSpPr/>
          <p:nvPr/>
        </p:nvSpPr>
        <p:spPr>
          <a:xfrm>
            <a:off x="949166" y="5750838"/>
            <a:ext cx="3962876" cy="135016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With operations in over 175 countries, IBM has a truly global footprint, serving clients and partners across diverse industries and geographies.</a:t>
            </a:r>
            <a:endParaRPr lang="en-US" sz="1650" dirty="0"/>
          </a:p>
        </p:txBody>
      </p:sp>
      <p:pic>
        <p:nvPicPr>
          <p:cNvPr id="8" name="Image 3" descr="preencoded.png">    </p:cNvPr>
          <p:cNvPicPr>
            <a:picLocks noChangeAspect="1"/>
          </p:cNvPicPr>
          <p:nvPr/>
        </p:nvPicPr>
        <p:blipFill>
          <a:blip r:embed="rId4"/>
          <a:stretch>
            <a:fillRect/>
          </a:stretch>
        </p:blipFill>
        <p:spPr>
          <a:xfrm>
            <a:off x="5122902" y="4153853"/>
            <a:ext cx="4384596" cy="843796"/>
          </a:xfrm>
          <a:prstGeom prst="rect">
            <a:avLst/>
          </a:prstGeom>
        </p:spPr>
      </p:pic>
      <p:sp>
        <p:nvSpPr>
          <p:cNvPr id="9" name="Text 3"/>
          <p:cNvSpPr/>
          <p:nvPr/>
        </p:nvSpPr>
        <p:spPr>
          <a:xfrm>
            <a:off x="5333762" y="5313998"/>
            <a:ext cx="2830235" cy="310277"/>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Transformative Solutions</a:t>
            </a:r>
            <a:endParaRPr lang="en-US" sz="1950" dirty="0"/>
          </a:p>
        </p:txBody>
      </p:sp>
      <p:sp>
        <p:nvSpPr>
          <p:cNvPr id="10" name="Text 4"/>
          <p:cNvSpPr/>
          <p:nvPr/>
        </p:nvSpPr>
        <p:spPr>
          <a:xfrm>
            <a:off x="5333762" y="5750838"/>
            <a:ext cx="3962876" cy="1687711"/>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IBM's innovative technologies and services have a far-reaching impact, helping organizations and communities around the world unlock new opportunities for growth and progress.</a:t>
            </a:r>
            <a:endParaRPr lang="en-US" sz="1650" dirty="0"/>
          </a:p>
        </p:txBody>
      </p:sp>
      <p:pic>
        <p:nvPicPr>
          <p:cNvPr id="11" name="Image 4" descr="preencoded.png">    </p:cNvPr>
          <p:cNvPicPr>
            <a:picLocks noChangeAspect="1"/>
          </p:cNvPicPr>
          <p:nvPr/>
        </p:nvPicPr>
        <p:blipFill>
          <a:blip r:embed="rId5"/>
          <a:stretch>
            <a:fillRect/>
          </a:stretch>
        </p:blipFill>
        <p:spPr>
          <a:xfrm>
            <a:off x="9507498" y="4153853"/>
            <a:ext cx="4384596" cy="843796"/>
          </a:xfrm>
          <a:prstGeom prst="rect">
            <a:avLst/>
          </a:prstGeom>
        </p:spPr>
      </p:pic>
      <p:sp>
        <p:nvSpPr>
          <p:cNvPr id="12" name="Text 5"/>
          <p:cNvSpPr/>
          <p:nvPr/>
        </p:nvSpPr>
        <p:spPr>
          <a:xfrm>
            <a:off x="9718358" y="5313998"/>
            <a:ext cx="2481858" cy="310277"/>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Social Responsibility</a:t>
            </a:r>
            <a:endParaRPr lang="en-US" sz="1950" dirty="0"/>
          </a:p>
        </p:txBody>
      </p:sp>
      <p:sp>
        <p:nvSpPr>
          <p:cNvPr id="13" name="Text 6"/>
          <p:cNvSpPr/>
          <p:nvPr/>
        </p:nvSpPr>
        <p:spPr>
          <a:xfrm>
            <a:off x="9718358" y="5750838"/>
            <a:ext cx="3962876" cy="135016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Guided by its core values, IBM is committed to using its technological expertise to address global challenges and drive positive change in the world.</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16399"/>
            <a:ext cx="7628692"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Commitment to Sustainability</a:t>
            </a:r>
            <a:endParaRPr lang="en-US" sz="4400" dirty="0"/>
          </a:p>
        </p:txBody>
      </p:sp>
      <p:pic>
        <p:nvPicPr>
          <p:cNvPr id="3" name="Image 0" descr="preencoded.png">    </p:cNvPr>
          <p:cNvPicPr>
            <a:picLocks noChangeAspect="1"/>
          </p:cNvPicPr>
          <p:nvPr/>
        </p:nvPicPr>
        <p:blipFill>
          <a:blip r:embed="rId1"/>
          <a:stretch>
            <a:fillRect/>
          </a:stretch>
        </p:blipFill>
        <p:spPr>
          <a:xfrm>
            <a:off x="837724" y="1899166"/>
            <a:ext cx="4078962" cy="2520910"/>
          </a:xfrm>
          <a:prstGeom prst="rect">
            <a:avLst/>
          </a:prstGeom>
        </p:spPr>
      </p:pic>
      <p:sp>
        <p:nvSpPr>
          <p:cNvPr id="4" name="Text 1"/>
          <p:cNvSpPr/>
          <p:nvPr/>
        </p:nvSpPr>
        <p:spPr>
          <a:xfrm>
            <a:off x="837724" y="47192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Renewable Energy</a:t>
            </a:r>
            <a:endParaRPr lang="en-US" sz="2200" dirty="0"/>
          </a:p>
        </p:txBody>
      </p:sp>
      <p:sp>
        <p:nvSpPr>
          <p:cNvPr id="5" name="Text 2"/>
          <p:cNvSpPr/>
          <p:nvPr/>
        </p:nvSpPr>
        <p:spPr>
          <a:xfrm>
            <a:off x="837724" y="5214818"/>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IBM is actively transitioning to renewable energy sources, with a goal of sourcing 55% of its electricity needs from renewable sources by 2025.</a:t>
            </a:r>
            <a:endParaRPr lang="en-US" sz="1850" dirty="0"/>
          </a:p>
        </p:txBody>
      </p:sp>
      <p:pic>
        <p:nvPicPr>
          <p:cNvPr id="6" name="Image 1" descr="preencoded.png">    </p:cNvPr>
          <p:cNvPicPr>
            <a:picLocks noChangeAspect="1"/>
          </p:cNvPicPr>
          <p:nvPr/>
        </p:nvPicPr>
        <p:blipFill>
          <a:blip r:embed="rId2"/>
          <a:stretch>
            <a:fillRect/>
          </a:stretch>
        </p:blipFill>
        <p:spPr>
          <a:xfrm>
            <a:off x="5275659" y="1899166"/>
            <a:ext cx="4078962" cy="2520910"/>
          </a:xfrm>
          <a:prstGeom prst="rect">
            <a:avLst/>
          </a:prstGeom>
        </p:spPr>
      </p:pic>
      <p:sp>
        <p:nvSpPr>
          <p:cNvPr id="7" name="Text 3"/>
          <p:cNvSpPr/>
          <p:nvPr/>
        </p:nvSpPr>
        <p:spPr>
          <a:xfrm>
            <a:off x="5275659" y="47192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Circular Economy</a:t>
            </a:r>
            <a:endParaRPr lang="en-US" sz="2200" dirty="0"/>
          </a:p>
        </p:txBody>
      </p:sp>
      <p:sp>
        <p:nvSpPr>
          <p:cNvPr id="8" name="Text 4"/>
          <p:cNvSpPr/>
          <p:nvPr/>
        </p:nvSpPr>
        <p:spPr>
          <a:xfrm>
            <a:off x="5275659" y="5214818"/>
            <a:ext cx="4078962"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IBM is committed to implementing circular economy principles, focusing on reusing, refurbishing, and recycling its products and materials to minimize waste and environmental impact.</a:t>
            </a:r>
            <a:endParaRPr lang="en-US" sz="1850" dirty="0"/>
          </a:p>
        </p:txBody>
      </p:sp>
      <p:pic>
        <p:nvPicPr>
          <p:cNvPr id="9" name="Image 2" descr="preencoded.png">    </p:cNvPr>
          <p:cNvPicPr>
            <a:picLocks noChangeAspect="1"/>
          </p:cNvPicPr>
          <p:nvPr/>
        </p:nvPicPr>
        <p:blipFill>
          <a:blip r:embed="rId3"/>
          <a:stretch>
            <a:fillRect/>
          </a:stretch>
        </p:blipFill>
        <p:spPr>
          <a:xfrm>
            <a:off x="9713595" y="1899166"/>
            <a:ext cx="4079081" cy="2521029"/>
          </a:xfrm>
          <a:prstGeom prst="rect">
            <a:avLst/>
          </a:prstGeom>
        </p:spPr>
      </p:pic>
      <p:sp>
        <p:nvSpPr>
          <p:cNvPr id="10" name="Text 5"/>
          <p:cNvSpPr/>
          <p:nvPr/>
        </p:nvSpPr>
        <p:spPr>
          <a:xfrm>
            <a:off x="9713595" y="4719399"/>
            <a:ext cx="3003590"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Sustainable Operations</a:t>
            </a:r>
            <a:endParaRPr lang="en-US" sz="2200" dirty="0"/>
          </a:p>
        </p:txBody>
      </p:sp>
      <p:sp>
        <p:nvSpPr>
          <p:cNvPr id="11" name="Text 6"/>
          <p:cNvSpPr/>
          <p:nvPr/>
        </p:nvSpPr>
        <p:spPr>
          <a:xfrm>
            <a:off x="9713595" y="5214938"/>
            <a:ext cx="4079081" cy="2298144"/>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IBM's comprehensive sustainability strategy encompasses energy efficiency, water conservation, and waste reduction across its global operations, driving progress towards a more sustainable future.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0091" y="742712"/>
            <a:ext cx="5689640" cy="613529"/>
          </a:xfrm>
          <a:prstGeom prst="rect">
            <a:avLst/>
          </a:prstGeom>
          <a:noFill/>
          <a:ln/>
        </p:spPr>
        <p:txBody>
          <a:bodyPr wrap="none" lIns="0" tIns="0" rIns="0" bIns="0" rtlCol="0" anchor="t"/>
          <a:lstStyle/>
          <a:p>
            <a:pPr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Leadership in Technology</a:t>
            </a:r>
            <a:endParaRPr lang="en-US" sz="3850" dirty="0"/>
          </a:p>
        </p:txBody>
      </p:sp>
      <p:sp>
        <p:nvSpPr>
          <p:cNvPr id="4" name="Shape 1"/>
          <p:cNvSpPr/>
          <p:nvPr/>
        </p:nvSpPr>
        <p:spPr>
          <a:xfrm>
            <a:off x="730091" y="1669137"/>
            <a:ext cx="7683817" cy="5817751"/>
          </a:xfrm>
          <a:prstGeom prst="roundRect">
            <a:avLst>
              <a:gd name="adj" fmla="val 5379"/>
            </a:avLst>
          </a:prstGeom>
          <a:noFill/>
          <a:ln w="7620">
            <a:solidFill>
              <a:srgbClr val="FFFFFF">
                <a:alpha val="24000"/>
              </a:srgbClr>
            </a:solidFill>
            <a:prstDash val="solid"/>
          </a:ln>
        </p:spPr>
      </p:sp>
      <p:sp>
        <p:nvSpPr>
          <p:cNvPr id="5" name="Shape 2"/>
          <p:cNvSpPr/>
          <p:nvPr/>
        </p:nvSpPr>
        <p:spPr>
          <a:xfrm>
            <a:off x="737711" y="1676757"/>
            <a:ext cx="7668578" cy="1934170"/>
          </a:xfrm>
          <a:prstGeom prst="rect">
            <a:avLst/>
          </a:prstGeom>
          <a:solidFill>
            <a:srgbClr val="FFFFFF">
              <a:alpha val="4000"/>
            </a:srgbClr>
          </a:solidFill>
          <a:ln/>
        </p:spPr>
      </p:sp>
      <p:sp>
        <p:nvSpPr>
          <p:cNvPr id="6" name="Text 3"/>
          <p:cNvSpPr/>
          <p:nvPr/>
        </p:nvSpPr>
        <p:spPr>
          <a:xfrm>
            <a:off x="946309" y="1809512"/>
            <a:ext cx="3413284" cy="333732"/>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Research &amp; Development</a:t>
            </a:r>
            <a:endParaRPr lang="en-US" sz="1600" dirty="0"/>
          </a:p>
        </p:txBody>
      </p:sp>
      <p:sp>
        <p:nvSpPr>
          <p:cNvPr id="7" name="Text 4"/>
          <p:cNvSpPr/>
          <p:nvPr/>
        </p:nvSpPr>
        <p:spPr>
          <a:xfrm>
            <a:off x="4784407" y="1809512"/>
            <a:ext cx="3413284" cy="1668661"/>
          </a:xfrm>
          <a:prstGeom prst="rect">
            <a:avLst/>
          </a:prstGeom>
          <a:noFill/>
          <a:ln/>
        </p:spPr>
        <p:txBody>
          <a:bodyPr wrap="squar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IBM invests heavily in research and development, with a global network of research labs dedicated to advancing the frontiers of technology and addressing complex challenges.</a:t>
            </a:r>
            <a:endParaRPr lang="en-US" sz="1600" dirty="0"/>
          </a:p>
        </p:txBody>
      </p:sp>
      <p:sp>
        <p:nvSpPr>
          <p:cNvPr id="8" name="Shape 5"/>
          <p:cNvSpPr/>
          <p:nvPr/>
        </p:nvSpPr>
        <p:spPr>
          <a:xfrm>
            <a:off x="737711" y="3610928"/>
            <a:ext cx="7668578" cy="1934170"/>
          </a:xfrm>
          <a:prstGeom prst="rect">
            <a:avLst/>
          </a:prstGeom>
          <a:solidFill>
            <a:srgbClr val="000000">
              <a:alpha val="4000"/>
            </a:srgbClr>
          </a:solidFill>
          <a:ln/>
        </p:spPr>
      </p:sp>
      <p:sp>
        <p:nvSpPr>
          <p:cNvPr id="9" name="Text 6"/>
          <p:cNvSpPr/>
          <p:nvPr/>
        </p:nvSpPr>
        <p:spPr>
          <a:xfrm>
            <a:off x="946309" y="3743682"/>
            <a:ext cx="3413284" cy="333732"/>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Patents</a:t>
            </a:r>
            <a:endParaRPr lang="en-US" sz="1600" dirty="0"/>
          </a:p>
        </p:txBody>
      </p:sp>
      <p:sp>
        <p:nvSpPr>
          <p:cNvPr id="10" name="Text 7"/>
          <p:cNvSpPr/>
          <p:nvPr/>
        </p:nvSpPr>
        <p:spPr>
          <a:xfrm>
            <a:off x="4784407" y="3743682"/>
            <a:ext cx="3413284" cy="1668661"/>
          </a:xfrm>
          <a:prstGeom prst="rect">
            <a:avLst/>
          </a:prstGeom>
          <a:noFill/>
          <a:ln/>
        </p:spPr>
        <p:txBody>
          <a:bodyPr wrap="squar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IBM holds an industry-leading portfolio of patents, reflecting its consistent innovation and technological breakthroughs across a wide range of domains.</a:t>
            </a:r>
            <a:endParaRPr lang="en-US" sz="1600" dirty="0"/>
          </a:p>
        </p:txBody>
      </p:sp>
      <p:sp>
        <p:nvSpPr>
          <p:cNvPr id="11" name="Shape 8"/>
          <p:cNvSpPr/>
          <p:nvPr/>
        </p:nvSpPr>
        <p:spPr>
          <a:xfrm>
            <a:off x="737711" y="5545098"/>
            <a:ext cx="7668578" cy="1934170"/>
          </a:xfrm>
          <a:prstGeom prst="rect">
            <a:avLst/>
          </a:prstGeom>
          <a:solidFill>
            <a:srgbClr val="FFFFFF">
              <a:alpha val="4000"/>
            </a:srgbClr>
          </a:solidFill>
          <a:ln/>
        </p:spPr>
      </p:sp>
      <p:sp>
        <p:nvSpPr>
          <p:cNvPr id="12" name="Text 9"/>
          <p:cNvSpPr/>
          <p:nvPr/>
        </p:nvSpPr>
        <p:spPr>
          <a:xfrm>
            <a:off x="946309" y="5677853"/>
            <a:ext cx="3413284" cy="333732"/>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Industry Recognition</a:t>
            </a:r>
            <a:endParaRPr lang="en-US" sz="1600" dirty="0"/>
          </a:p>
        </p:txBody>
      </p:sp>
      <p:sp>
        <p:nvSpPr>
          <p:cNvPr id="13" name="Text 10"/>
          <p:cNvSpPr/>
          <p:nvPr/>
        </p:nvSpPr>
        <p:spPr>
          <a:xfrm>
            <a:off x="4784407" y="5677853"/>
            <a:ext cx="3413284" cy="1668661"/>
          </a:xfrm>
          <a:prstGeom prst="rect">
            <a:avLst/>
          </a:prstGeom>
          <a:noFill/>
          <a:ln/>
        </p:spPr>
        <p:txBody>
          <a:bodyPr wrap="square" lIns="0" tIns="0" rIns="0" bIns="0" rtlCol="0" anchor="t"/>
          <a:lstStyle/>
          <a:p>
            <a:pPr indent="0" marL="0">
              <a:lnSpc>
                <a:spcPts val="2600"/>
              </a:lnSpc>
              <a:buNone/>
            </a:pPr>
            <a:r>
              <a:rPr lang="en-US" sz="1600" dirty="0">
                <a:solidFill>
                  <a:srgbClr val="FFFFFF"/>
                </a:solidFill>
                <a:latin typeface="PT Sans" pitchFamily="34" charset="0"/>
                <a:ea typeface="PT Sans" pitchFamily="34" charset="-122"/>
                <a:cs typeface="PT Sans" pitchFamily="34" charset="-120"/>
              </a:rPr>
              <a:t>IBM's pioneering work has earned it numerous accolades and industry awards, solidifying its reputation as a global leader in technology and innovation.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2024-10-07T18:33:03Z</dcterms:created>
  <dcterms:modified xsi:type="dcterms:W3CDTF">2024-10-07T18:33:03Z</dcterms:modified>
</cp:coreProperties>
</file>